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chel Hurwitz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113F22-2E85-448D-8E61-BBE3FAD32B33}">
  <a:tblStyle styleId="{E6113F22-2E85-448D-8E61-BBE3FAD32B3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470" autoAdjust="0"/>
  </p:normalViewPr>
  <p:slideViewPr>
    <p:cSldViewPr snapToGrid="0">
      <p:cViewPr varScale="1">
        <p:scale>
          <a:sx n="64" d="100"/>
          <a:sy n="64" d="100"/>
        </p:scale>
        <p:origin x="134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1fb6827f0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41fb6827f0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02469f5f8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02469f5f8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02469f5f8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02469f5f8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41fb6827f0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41fb6827f0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41fb6827f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41fb6827f0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effectLst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02469f5f85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02469f5f85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5c9cc496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05c9cc496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452cfdba15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452cfdba15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457200" y="1543050"/>
            <a:ext cx="82296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>
            <a:lvl1pPr lvl="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2700"/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cxnSp>
        <p:nvCxnSpPr>
          <p:cNvPr id="10" name="Google Shape;10;p2"/>
          <p:cNvCxnSpPr/>
          <p:nvPr/>
        </p:nvCxnSpPr>
        <p:spPr>
          <a:xfrm>
            <a:off x="457200" y="4686300"/>
            <a:ext cx="5829300" cy="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57201" y="34861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43650" y="4445739"/>
            <a:ext cx="2343149" cy="542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title"/>
          </p:nvPr>
        </p:nvSpPr>
        <p:spPr>
          <a:xfrm>
            <a:off x="730250" y="911331"/>
            <a:ext cx="82455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cxnSp>
        <p:nvCxnSpPr>
          <p:cNvPr id="68" name="Google Shape;68;p13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9" name="Google Shape;6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730250" y="171450"/>
            <a:ext cx="82455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100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701675" y="745332"/>
            <a:ext cx="3543300" cy="30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spcBef>
                <a:spcPts val="7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3pPr>
            <a:lvl4pPr marL="1828800" lvl="3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4397375" y="745332"/>
            <a:ext cx="3543300" cy="30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spcBef>
                <a:spcPts val="7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3pPr>
            <a:lvl4pPr marL="1828800" lvl="3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cxnSp>
        <p:nvCxnSpPr>
          <p:cNvPr id="74" name="Google Shape;74;p14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5" name="Google Shape;7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ctr" rtl="0">
              <a:spcBef>
                <a:spcPts val="60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60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60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60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60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60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60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60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60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1" y="253347"/>
            <a:ext cx="82296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100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1" y="914400"/>
            <a:ext cx="8229600" cy="37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spcBef>
                <a:spcPts val="7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3pPr>
            <a:lvl4pPr marL="1828800" lvl="3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cxnSp>
        <p:nvCxnSpPr>
          <p:cNvPr id="16" name="Google Shape;16;p3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7" name="Google Shape;17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57200" y="248152"/>
            <a:ext cx="82296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100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01675" y="1632347"/>
            <a:ext cx="3543300" cy="30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61950" algn="l">
              <a:spcBef>
                <a:spcPts val="1100"/>
              </a:spcBef>
              <a:spcAft>
                <a:spcPts val="0"/>
              </a:spcAft>
              <a:buSzPts val="2100"/>
              <a:buChar char="•"/>
              <a:defRPr sz="2100"/>
            </a:lvl1pPr>
            <a:lvl2pPr marL="914400" lvl="1" indent="-3429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23850" algn="l">
              <a:spcBef>
                <a:spcPts val="400"/>
              </a:spcBef>
              <a:spcAft>
                <a:spcPts val="0"/>
              </a:spcAft>
              <a:buSzPts val="1500"/>
              <a:buFont typeface="Calibri"/>
              <a:buChar char="–"/>
              <a:defRPr sz="1500"/>
            </a:lvl3pPr>
            <a:lvl4pPr marL="1828800" lvl="3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397375" y="1632347"/>
            <a:ext cx="3543300" cy="30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61950" algn="l">
              <a:spcBef>
                <a:spcPts val="1100"/>
              </a:spcBef>
              <a:spcAft>
                <a:spcPts val="0"/>
              </a:spcAft>
              <a:buSzPts val="2100"/>
              <a:buChar char="•"/>
              <a:defRPr sz="2100"/>
            </a:lvl1pPr>
            <a:lvl2pPr marL="914400" lvl="1" indent="-342900" algn="l">
              <a:spcBef>
                <a:spcPts val="5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23850" algn="l">
              <a:spcBef>
                <a:spcPts val="400"/>
              </a:spcBef>
              <a:spcAft>
                <a:spcPts val="0"/>
              </a:spcAft>
              <a:buSzPts val="1500"/>
              <a:buFont typeface="Calibri"/>
              <a:buChar char="–"/>
              <a:defRPr sz="1500"/>
            </a:lvl3pPr>
            <a:lvl4pPr marL="1828800" lvl="3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cxnSp>
        <p:nvCxnSpPr>
          <p:cNvPr id="27" name="Google Shape;27;p5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457200" y="248152"/>
            <a:ext cx="82296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100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cxnSp>
        <p:nvCxnSpPr>
          <p:cNvPr id="39" name="Google Shape;39;p7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0" name="Google Shape;40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Google Shape;42;p8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3" name="Google Shape;43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57201" y="776254"/>
            <a:ext cx="3008400" cy="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1100"/>
              <a:buNone/>
              <a:defRPr sz="1500" b="1"/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81000" algn="l">
              <a:spcBef>
                <a:spcPts val="120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61950" algn="l">
              <a:spcBef>
                <a:spcPts val="500"/>
              </a:spcBef>
              <a:spcAft>
                <a:spcPts val="0"/>
              </a:spcAft>
              <a:buSzPts val="2100"/>
              <a:buChar char="–"/>
              <a:defRPr sz="2100"/>
            </a:lvl2pPr>
            <a:lvl3pPr marL="1371600" lvl="2" indent="-342900" algn="l">
              <a:spcBef>
                <a:spcPts val="5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3pPr>
            <a:lvl4pPr marL="1828800" lvl="3" indent="-323850" algn="l">
              <a:spcBef>
                <a:spcPts val="400"/>
              </a:spcBef>
              <a:spcAft>
                <a:spcPts val="0"/>
              </a:spcAft>
              <a:buSzPts val="1500"/>
              <a:buChar char="–"/>
              <a:defRPr sz="15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15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15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15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15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15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spcBef>
                <a:spcPts val="500"/>
              </a:spcBef>
              <a:spcAft>
                <a:spcPts val="0"/>
              </a:spcAft>
              <a:buSzPts val="1100"/>
              <a:buNone/>
              <a:defRPr sz="1100"/>
            </a:lvl1pPr>
            <a:lvl2pPr marL="914400" lvl="1" indent="-228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800"/>
              <a:buFont typeface="Calibri"/>
              <a:buNone/>
              <a:defRPr sz="8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9pPr>
          </a:lstStyle>
          <a:p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9" name="Google Shape;49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1792288" y="3725432"/>
            <a:ext cx="5486400" cy="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1100"/>
              <a:buNone/>
              <a:defRPr sz="1500" b="1"/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spcBef>
                <a:spcPts val="500"/>
              </a:spcBef>
              <a:spcAft>
                <a:spcPts val="0"/>
              </a:spcAft>
              <a:buSzPts val="1100"/>
              <a:buNone/>
              <a:defRPr sz="1100"/>
            </a:lvl1pPr>
            <a:lvl2pPr marL="914400" lvl="1" indent="-228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800"/>
              <a:buFont typeface="Calibri"/>
              <a:buNone/>
              <a:defRPr sz="8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700"/>
            </a:lvl9pPr>
          </a:lstStyle>
          <a:p>
            <a:endParaRPr/>
          </a:p>
        </p:txBody>
      </p:sp>
      <p:cxnSp>
        <p:nvCxnSpPr>
          <p:cNvPr id="54" name="Google Shape;54;p10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5" name="Google Shape;55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457200" y="248152"/>
            <a:ext cx="82296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 rot="5400000">
            <a:off x="2699700" y="-1328099"/>
            <a:ext cx="3744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spcBef>
                <a:spcPts val="7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3pPr>
            <a:lvl4pPr marL="1828800" lvl="3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cxnSp>
        <p:nvCxnSpPr>
          <p:cNvPr id="59" name="Google Shape;59;p11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0" name="Google Shape;60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 rot="5400000">
            <a:off x="5282957" y="2573129"/>
            <a:ext cx="3710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1"/>
          </p:nvPr>
        </p:nvSpPr>
        <p:spPr>
          <a:xfrm rot="5400000">
            <a:off x="1873213" y="-222572"/>
            <a:ext cx="3710100" cy="60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spcBef>
                <a:spcPts val="70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3pPr>
            <a:lvl4pPr marL="1828800" lvl="3" indent="-317500" algn="l">
              <a:spcBef>
                <a:spcPts val="3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cxnSp>
        <p:nvCxnSpPr>
          <p:cNvPr id="64" name="Google Shape;64;p12"/>
          <p:cNvCxnSpPr/>
          <p:nvPr/>
        </p:nvCxnSpPr>
        <p:spPr>
          <a:xfrm>
            <a:off x="457200" y="4896060"/>
            <a:ext cx="6707700" cy="1800"/>
          </a:xfrm>
          <a:prstGeom prst="straightConnector1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5" name="Google Shape;65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0558" y="4692711"/>
            <a:ext cx="1771650" cy="410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48152"/>
            <a:ext cx="82296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marR="0" lvl="0" algn="l" rtl="0">
              <a:spcBef>
                <a:spcPts val="600"/>
              </a:spcBef>
              <a:spcAft>
                <a:spcPts val="0"/>
              </a:spcAft>
              <a:buSzPts val="1100"/>
              <a:buNone/>
              <a:defRPr sz="21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SzPts val="1100"/>
              <a:buNone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SzPts val="1100"/>
              <a:buNone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600"/>
              </a:spcBef>
              <a:spcAft>
                <a:spcPts val="0"/>
              </a:spcAft>
              <a:buSzPts val="1100"/>
              <a:buNone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600"/>
              </a:spcBef>
              <a:spcAft>
                <a:spcPts val="0"/>
              </a:spcAft>
              <a:buSzPts val="1100"/>
              <a:buNone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600"/>
              </a:spcBef>
              <a:spcAft>
                <a:spcPts val="0"/>
              </a:spcAft>
              <a:buSzPts val="1100"/>
              <a:buNone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600"/>
              </a:spcBef>
              <a:spcAft>
                <a:spcPts val="0"/>
              </a:spcAft>
              <a:buSzPts val="1100"/>
              <a:buNone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600"/>
              </a:spcBef>
              <a:spcAft>
                <a:spcPts val="0"/>
              </a:spcAft>
              <a:buSzPts val="1100"/>
              <a:buNone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600"/>
              </a:spcBef>
              <a:spcAft>
                <a:spcPts val="0"/>
              </a:spcAft>
              <a:buSzPts val="1100"/>
              <a:buNone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914401"/>
            <a:ext cx="8229600" cy="37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36550" algn="l" rtl="0">
              <a:spcBef>
                <a:spcPts val="800"/>
              </a:spcBef>
              <a:spcAft>
                <a:spcPts val="0"/>
              </a:spcAft>
              <a:buClr>
                <a:srgbClr val="002060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spcBef>
                <a:spcPts val="30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100"/>
              <a:buNone/>
              <a:defRPr sz="15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100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100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100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100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pog-research@med.umich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457200" y="1583927"/>
            <a:ext cx="8229600" cy="14085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100" b="1"/>
              <a:t>An Overview of the MPOG </a:t>
            </a:r>
            <a:endParaRPr sz="4100" b="1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100" b="1"/>
              <a:t>Standardized Data File </a:t>
            </a:r>
            <a:endParaRPr sz="4100" b="1"/>
          </a:p>
        </p:txBody>
      </p:sp>
      <p:sp>
        <p:nvSpPr>
          <p:cNvPr id="85" name="Google Shape;85;p16"/>
          <p:cNvSpPr txBox="1"/>
          <p:nvPr/>
        </p:nvSpPr>
        <p:spPr>
          <a:xfrm>
            <a:off x="2192100" y="2992425"/>
            <a:ext cx="47598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Prepared for the MPOG Tips and Tricks Webpage, 2022</a:t>
            </a:r>
            <a:endParaRPr sz="1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461175" y="4314975"/>
            <a:ext cx="38691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Rachel Hurwitz, Research Assistant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Sandy Rozek, Research Facilitator</a:t>
            </a:r>
            <a:endParaRPr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46"/>
    </mc:Choice>
    <mc:Fallback xmlns="">
      <p:transition spd="slow" advTm="1234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>
            <a:spLocks noGrp="1"/>
          </p:cNvSpPr>
          <p:nvPr>
            <p:ph type="title"/>
          </p:nvPr>
        </p:nvSpPr>
        <p:spPr>
          <a:xfrm>
            <a:off x="457200" y="248152"/>
            <a:ext cx="8229600" cy="3924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Basic Information</a:t>
            </a:r>
            <a:endParaRPr/>
          </a:p>
        </p:txBody>
      </p:sp>
      <p:sp>
        <p:nvSpPr>
          <p:cNvPr id="105" name="Google Shape;105;p18"/>
          <p:cNvSpPr/>
          <p:nvPr/>
        </p:nvSpPr>
        <p:spPr>
          <a:xfrm>
            <a:off x="962100" y="797075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93C47D"/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Released once per year</a:t>
            </a:r>
            <a:endParaRPr sz="1600"/>
          </a:p>
        </p:txBody>
      </p:sp>
      <p:sp>
        <p:nvSpPr>
          <p:cNvPr id="106" name="Google Shape;106;p18"/>
          <p:cNvSpPr/>
          <p:nvPr/>
        </p:nvSpPr>
        <p:spPr>
          <a:xfrm>
            <a:off x="3571125" y="1882211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Phenotypes, measures, admin data</a:t>
            </a:r>
            <a:endParaRPr sz="1600" dirty="0"/>
          </a:p>
        </p:txBody>
      </p:sp>
      <p:sp>
        <p:nvSpPr>
          <p:cNvPr id="107" name="Google Shape;107;p18"/>
          <p:cNvSpPr/>
          <p:nvPr/>
        </p:nvSpPr>
        <p:spPr>
          <a:xfrm>
            <a:off x="6180175" y="797075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B26B"/>
          </a:solidFill>
          <a:ln w="9525" cap="flat" cmpd="sng">
            <a:solidFill>
              <a:srgbClr val="F9CB9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Snapshot of MPOG data</a:t>
            </a:r>
            <a:endParaRPr sz="1600"/>
          </a:p>
        </p:txBody>
      </p:sp>
      <p:sp>
        <p:nvSpPr>
          <p:cNvPr id="108" name="Google Shape;108;p18"/>
          <p:cNvSpPr/>
          <p:nvPr/>
        </p:nvSpPr>
        <p:spPr>
          <a:xfrm>
            <a:off x="6131850" y="2853675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E599"/>
          </a:solidFill>
          <a:ln w="9525" cap="flat" cmpd="sng">
            <a:solidFill>
              <a:srgbClr val="FFE5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Cases from all active U.S. MPOG sites</a:t>
            </a:r>
            <a:endParaRPr sz="1600"/>
          </a:p>
        </p:txBody>
      </p:sp>
      <p:sp>
        <p:nvSpPr>
          <p:cNvPr id="109" name="Google Shape;109;p18"/>
          <p:cNvSpPr/>
          <p:nvPr/>
        </p:nvSpPr>
        <p:spPr>
          <a:xfrm>
            <a:off x="962100" y="2853686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9E9E9E"/>
          </a:solidFill>
          <a:ln w="9525" cap="flat" cmpd="sng">
            <a:solidFill>
              <a:srgbClr val="9E9E9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Six years of consecutive data</a:t>
            </a:r>
            <a:endParaRPr sz="160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212"/>
    </mc:Choice>
    <mc:Fallback xmlns="">
      <p:transition spd="slow" advTm="66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457200" y="499777"/>
            <a:ext cx="8229600" cy="3924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Normal Proposal Process</a:t>
            </a:r>
            <a:endParaRPr/>
          </a:p>
        </p:txBody>
      </p:sp>
      <p:sp>
        <p:nvSpPr>
          <p:cNvPr id="92" name="Google Shape;92;p17"/>
          <p:cNvSpPr/>
          <p:nvPr/>
        </p:nvSpPr>
        <p:spPr>
          <a:xfrm>
            <a:off x="500225" y="3177100"/>
            <a:ext cx="1892400" cy="1368000"/>
          </a:xfrm>
          <a:prstGeom prst="homePlate">
            <a:avLst>
              <a:gd name="adj" fmla="val 50000"/>
            </a:avLst>
          </a:prstGeom>
          <a:solidFill>
            <a:srgbClr val="93C47D"/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Write proposal</a:t>
            </a:r>
            <a:endParaRPr sz="1600"/>
          </a:p>
        </p:txBody>
      </p:sp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457200" y="2789627"/>
            <a:ext cx="8229600" cy="3924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SDF Proposal Process</a:t>
            </a:r>
            <a:endParaRPr dirty="0"/>
          </a:p>
        </p:txBody>
      </p:sp>
      <p:sp>
        <p:nvSpPr>
          <p:cNvPr id="94" name="Google Shape;94;p17"/>
          <p:cNvSpPr/>
          <p:nvPr/>
        </p:nvSpPr>
        <p:spPr>
          <a:xfrm>
            <a:off x="500225" y="1033100"/>
            <a:ext cx="1892400" cy="1368000"/>
          </a:xfrm>
          <a:prstGeom prst="homePlate">
            <a:avLst>
              <a:gd name="adj" fmla="val 50000"/>
            </a:avLst>
          </a:prstGeom>
          <a:solidFill>
            <a:srgbClr val="93C47D"/>
          </a:solidFill>
          <a:ln w="9525" cap="flat" cmpd="sng">
            <a:solidFill>
              <a:srgbClr val="B6D7A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Write proposal and query specification</a:t>
            </a:r>
            <a:endParaRPr sz="1600"/>
          </a:p>
        </p:txBody>
      </p:sp>
      <p:sp>
        <p:nvSpPr>
          <p:cNvPr id="95" name="Google Shape;95;p17"/>
          <p:cNvSpPr/>
          <p:nvPr/>
        </p:nvSpPr>
        <p:spPr>
          <a:xfrm>
            <a:off x="1813925" y="1033100"/>
            <a:ext cx="2369400" cy="1368000"/>
          </a:xfrm>
          <a:prstGeom prst="chevron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Present at PCRC</a:t>
            </a:r>
            <a:endParaRPr sz="1600"/>
          </a:p>
        </p:txBody>
      </p:sp>
      <p:sp>
        <p:nvSpPr>
          <p:cNvPr id="96" name="Google Shape;96;p17"/>
          <p:cNvSpPr/>
          <p:nvPr/>
        </p:nvSpPr>
        <p:spPr>
          <a:xfrm>
            <a:off x="6372275" y="1033100"/>
            <a:ext cx="2619300" cy="1368000"/>
          </a:xfrm>
          <a:prstGeom prst="chevron">
            <a:avLst>
              <a:gd name="adj" fmla="val 50000"/>
            </a:avLst>
          </a:prstGeom>
          <a:solidFill>
            <a:srgbClr val="9E9E9E"/>
          </a:solidFill>
          <a:ln w="9525" cap="flat" cmpd="sng">
            <a:solidFill>
              <a:srgbClr val="9E9E9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Researcher receives data file</a:t>
            </a:r>
            <a:endParaRPr sz="1600"/>
          </a:p>
        </p:txBody>
      </p:sp>
      <p:sp>
        <p:nvSpPr>
          <p:cNvPr id="97" name="Google Shape;97;p17"/>
          <p:cNvSpPr/>
          <p:nvPr/>
        </p:nvSpPr>
        <p:spPr>
          <a:xfrm>
            <a:off x="3609050" y="1033100"/>
            <a:ext cx="3284700" cy="1368000"/>
          </a:xfrm>
          <a:prstGeom prst="chevron">
            <a:avLst>
              <a:gd name="adj" fmla="val 50000"/>
            </a:avLst>
          </a:prstGeom>
          <a:solidFill>
            <a:srgbClr val="F6B26B"/>
          </a:solidFill>
          <a:ln w="9525" cap="flat" cmpd="sng">
            <a:solidFill>
              <a:srgbClr val="F9CB9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MPOG programmer compiles data file</a:t>
            </a:r>
            <a:endParaRPr sz="1600"/>
          </a:p>
        </p:txBody>
      </p:sp>
      <p:sp>
        <p:nvSpPr>
          <p:cNvPr id="98" name="Google Shape;98;p17"/>
          <p:cNvSpPr/>
          <p:nvPr/>
        </p:nvSpPr>
        <p:spPr>
          <a:xfrm>
            <a:off x="3649375" y="3177100"/>
            <a:ext cx="2619300" cy="1368000"/>
          </a:xfrm>
          <a:prstGeom prst="chevron">
            <a:avLst>
              <a:gd name="adj" fmla="val 50000"/>
            </a:avLst>
          </a:prstGeom>
          <a:solidFill>
            <a:srgbClr val="9E9E9E"/>
          </a:solidFill>
          <a:ln w="9525" cap="flat" cmpd="sng">
            <a:solidFill>
              <a:srgbClr val="9E9E9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Researcher receives data file</a:t>
            </a:r>
            <a:endParaRPr sz="1600" dirty="0"/>
          </a:p>
        </p:txBody>
      </p:sp>
      <p:sp>
        <p:nvSpPr>
          <p:cNvPr id="99" name="Google Shape;99;p17"/>
          <p:cNvSpPr/>
          <p:nvPr/>
        </p:nvSpPr>
        <p:spPr>
          <a:xfrm>
            <a:off x="1825625" y="3177100"/>
            <a:ext cx="2369400" cy="1368000"/>
          </a:xfrm>
          <a:prstGeom prst="chevron">
            <a:avLst>
              <a:gd name="adj" fmla="val 50000"/>
            </a:avLst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Present at PCRC</a:t>
            </a:r>
            <a:endParaRPr sz="160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2101"/>
    </mc:Choice>
    <mc:Fallback xmlns="">
      <p:transition advTm="421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/>
      <p:bldP spid="98" grpId="0" animBg="1"/>
      <p:bldP spid="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>
            <a:spLocks noGrp="1"/>
          </p:cNvSpPr>
          <p:nvPr>
            <p:ph type="title"/>
          </p:nvPr>
        </p:nvSpPr>
        <p:spPr>
          <a:xfrm>
            <a:off x="457201" y="253347"/>
            <a:ext cx="8229600" cy="4539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500" b="1"/>
              <a:t>Cases - Inclusion Criteria</a:t>
            </a:r>
            <a:endParaRPr sz="2500" b="1"/>
          </a:p>
        </p:txBody>
      </p:sp>
      <p:sp>
        <p:nvSpPr>
          <p:cNvPr id="115" name="Google Shape;115;p19"/>
          <p:cNvSpPr txBox="1">
            <a:spLocks noGrp="1"/>
          </p:cNvSpPr>
          <p:nvPr>
            <p:ph type="body" idx="1"/>
          </p:nvPr>
        </p:nvSpPr>
        <p:spPr>
          <a:xfrm>
            <a:off x="457201" y="914400"/>
            <a:ext cx="8229600" cy="37149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36550" algn="l" rtl="0">
              <a:spcBef>
                <a:spcPts val="700"/>
              </a:spcBef>
              <a:spcAft>
                <a:spcPts val="0"/>
              </a:spcAft>
              <a:buSzPts val="1700"/>
              <a:buChar char="•"/>
            </a:pPr>
            <a:r>
              <a:rPr lang="en" sz="2000" dirty="0"/>
              <a:t>Must be a case from an active MPOG site during the 6 year time period</a:t>
            </a:r>
            <a:endParaRPr sz="20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2000" dirty="0"/>
              <a:t>Must be from a U.S. site</a:t>
            </a:r>
            <a:endParaRPr sz="20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2000" dirty="0"/>
              <a:t>Must meet the Intraoperative Research Standard</a:t>
            </a:r>
            <a:endParaRPr sz="2000" dirty="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–"/>
            </a:pPr>
            <a:r>
              <a:rPr lang="en" sz="1700" dirty="0"/>
              <a:t>Only one date/time for the beginning and end of the case</a:t>
            </a:r>
            <a:endParaRPr sz="1700" dirty="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–"/>
            </a:pPr>
            <a:r>
              <a:rPr lang="en" sz="1700" dirty="0">
                <a:highlight>
                  <a:srgbClr val="FFFFFF"/>
                </a:highlight>
              </a:rPr>
              <a:t>For GA cases, case duration must be ≥ 10 minutes</a:t>
            </a:r>
            <a:endParaRPr sz="1700" dirty="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–"/>
            </a:pPr>
            <a:r>
              <a:rPr lang="en" sz="1700" dirty="0">
                <a:highlight>
                  <a:srgbClr val="FFFFFF"/>
                </a:highlight>
              </a:rPr>
              <a:t>For non-GA cases, the case duration must be </a:t>
            </a:r>
            <a:r>
              <a:rPr lang="en" sz="1700" dirty="0">
                <a:highlight>
                  <a:schemeClr val="lt1"/>
                </a:highlight>
              </a:rPr>
              <a:t>≥ </a:t>
            </a:r>
            <a:r>
              <a:rPr lang="en" sz="1700" dirty="0">
                <a:highlight>
                  <a:srgbClr val="FFFFFF"/>
                </a:highlight>
              </a:rPr>
              <a:t>5 minutes</a:t>
            </a:r>
            <a:endParaRPr sz="1700" dirty="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–"/>
            </a:pPr>
            <a:r>
              <a:rPr lang="en" sz="1700" dirty="0"/>
              <a:t>Age, sex, and ASA score present for the patient</a:t>
            </a:r>
            <a:endParaRPr sz="1700" dirty="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–"/>
            </a:pPr>
            <a:r>
              <a:rPr lang="en" sz="1700" dirty="0"/>
              <a:t>At least one intraoperative blood pressure value recorded and intraoperative medication administered during the case</a:t>
            </a:r>
            <a:endParaRPr sz="22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641"/>
    </mc:Choice>
    <mc:Fallback xmlns="">
      <p:transition spd="slow" advTm="736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>
            <a:spLocks noGrp="1"/>
          </p:cNvSpPr>
          <p:nvPr>
            <p:ph type="title"/>
          </p:nvPr>
        </p:nvSpPr>
        <p:spPr>
          <a:xfrm>
            <a:off x="457201" y="161029"/>
            <a:ext cx="8229600" cy="484718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dirty="0"/>
              <a:t>Tables Present</a:t>
            </a:r>
            <a:endParaRPr sz="2200" b="1" dirty="0"/>
          </a:p>
        </p:txBody>
      </p:sp>
      <p:graphicFrame>
        <p:nvGraphicFramePr>
          <p:cNvPr id="121" name="Google Shape;121;p20"/>
          <p:cNvGraphicFramePr/>
          <p:nvPr>
            <p:extLst>
              <p:ext uri="{D42A27DB-BD31-4B8C-83A1-F6EECF244321}">
                <p14:modId xmlns:p14="http://schemas.microsoft.com/office/powerpoint/2010/main" val="1362088120"/>
              </p:ext>
            </p:extLst>
          </p:nvPr>
        </p:nvGraphicFramePr>
        <p:xfrm>
          <a:off x="248479" y="645740"/>
          <a:ext cx="8736496" cy="4025820"/>
        </p:xfrm>
        <a:graphic>
          <a:graphicData uri="http://schemas.openxmlformats.org/drawingml/2006/table">
            <a:tbl>
              <a:tblPr>
                <a:noFill/>
                <a:tableStyleId>{E6113F22-2E85-448D-8E61-BBE3FAD32B33}</a:tableStyleId>
              </a:tblPr>
              <a:tblGrid>
                <a:gridCol w="2546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9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solidFill>
                            <a:srgbClr val="002060"/>
                          </a:solidFill>
                        </a:rPr>
                        <a:t>Table Name</a:t>
                      </a:r>
                      <a:endParaRPr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solidFill>
                            <a:srgbClr val="002060"/>
                          </a:solidFill>
                        </a:rPr>
                        <a:t>Description</a:t>
                      </a:r>
                      <a:endParaRPr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5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i="1" dirty="0">
                          <a:solidFill>
                            <a:srgbClr val="002060"/>
                          </a:solidFill>
                        </a:rPr>
                        <a:t>Case Level</a:t>
                      </a:r>
                      <a:endParaRPr sz="1600" i="1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dirty="0">
                          <a:solidFill>
                            <a:srgbClr val="002060"/>
                          </a:solidFill>
                        </a:rPr>
                        <a:t>Phenotypes including institution- patient- and case- characteristics</a:t>
                      </a:r>
                      <a:endParaRPr sz="1600" dirty="0">
                        <a:solidFill>
                          <a:srgbClr val="002060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500"/>
                        <a:buChar char="●"/>
                      </a:pPr>
                      <a:r>
                        <a:rPr lang="en" sz="1600" i="1" dirty="0">
                          <a:solidFill>
                            <a:srgbClr val="002060"/>
                          </a:solidFill>
                        </a:rPr>
                        <a:t>ex</a:t>
                      </a:r>
                      <a:r>
                        <a:rPr lang="en" sz="1600" dirty="0">
                          <a:solidFill>
                            <a:srgbClr val="002060"/>
                          </a:solidFill>
                        </a:rPr>
                        <a:t>. staff information, admin data, anesthesia technique, comorbidities, intraoperative medications/fluids, outcomes, physiologic/lab values</a:t>
                      </a:r>
                      <a:endParaRPr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1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i="1" dirty="0">
                          <a:solidFill>
                            <a:srgbClr val="002060"/>
                          </a:solidFill>
                        </a:rPr>
                        <a:t>CPT- Admin Data</a:t>
                      </a:r>
                      <a:endParaRPr sz="1600" i="1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dirty="0">
                          <a:solidFill>
                            <a:srgbClr val="002060"/>
                          </a:solidFill>
                        </a:rPr>
                        <a:t>Both anesthesia and surgical CPT codes, plus the predicted CPTs and their associated rankings</a:t>
                      </a:r>
                      <a:endParaRPr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i="1" dirty="0">
                          <a:solidFill>
                            <a:srgbClr val="002060"/>
                          </a:solidFill>
                        </a:rPr>
                        <a:t>ICD 9/10 Admin Data</a:t>
                      </a:r>
                      <a:endParaRPr sz="1600" i="1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dirty="0">
                          <a:solidFill>
                            <a:srgbClr val="002060"/>
                          </a:solidFill>
                        </a:rPr>
                        <a:t>ICD 9/10 codes +/- 365 DOS, plus case date and the associated admit/discharge dates</a:t>
                      </a:r>
                      <a:endParaRPr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i="1" dirty="0">
                          <a:solidFill>
                            <a:srgbClr val="002060"/>
                          </a:solidFill>
                        </a:rPr>
                        <a:t>Aspire Quality Measures</a:t>
                      </a:r>
                      <a:endParaRPr sz="1600" i="1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600" dirty="0">
                          <a:solidFill>
                            <a:srgbClr val="002060"/>
                          </a:solidFill>
                        </a:rPr>
                        <a:t>Quality measure data for cases meeting measure inclusion criteria</a:t>
                      </a:r>
                      <a:endParaRPr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496"/>
    </mc:Choice>
    <mc:Fallback xmlns="">
      <p:transition spd="slow" advTm="8749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175" y="74000"/>
            <a:ext cx="3251992" cy="3301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27" name="Google Shape;127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94200" y="1554125"/>
            <a:ext cx="3251999" cy="321518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28" name="Google Shape;128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23125" y="74000"/>
            <a:ext cx="3252000" cy="325611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918"/>
    </mc:Choice>
    <mc:Fallback xmlns="">
      <p:transition spd="slow" advTm="449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>
            <a:spLocks noGrp="1"/>
          </p:cNvSpPr>
          <p:nvPr>
            <p:ph type="title"/>
          </p:nvPr>
        </p:nvSpPr>
        <p:spPr>
          <a:xfrm>
            <a:off x="457200" y="171223"/>
            <a:ext cx="8229600" cy="469329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Large Dataset Limitations</a:t>
            </a:r>
            <a:endParaRPr dirty="0"/>
          </a:p>
        </p:txBody>
      </p:sp>
      <p:sp>
        <p:nvSpPr>
          <p:cNvPr id="134" name="Google Shape;134;p22"/>
          <p:cNvSpPr/>
          <p:nvPr/>
        </p:nvSpPr>
        <p:spPr>
          <a:xfrm>
            <a:off x="962100" y="797075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93C47D"/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Issues with concept mapping or the source data </a:t>
            </a:r>
            <a:endParaRPr sz="1600"/>
          </a:p>
        </p:txBody>
      </p:sp>
      <p:sp>
        <p:nvSpPr>
          <p:cNvPr id="135" name="Google Shape;135;p22"/>
          <p:cNvSpPr/>
          <p:nvPr/>
        </p:nvSpPr>
        <p:spPr>
          <a:xfrm>
            <a:off x="3571125" y="1882211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Errors from merging multi-center data</a:t>
            </a:r>
            <a:endParaRPr sz="1600"/>
          </a:p>
        </p:txBody>
      </p:sp>
      <p:sp>
        <p:nvSpPr>
          <p:cNvPr id="136" name="Google Shape;136;p22"/>
          <p:cNvSpPr/>
          <p:nvPr/>
        </p:nvSpPr>
        <p:spPr>
          <a:xfrm>
            <a:off x="6180175" y="797075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B26B"/>
          </a:solidFill>
          <a:ln w="9525" cap="flat" cmpd="sng">
            <a:solidFill>
              <a:srgbClr val="F9CB9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Errors persist until new version is released yearly </a:t>
            </a:r>
            <a:endParaRPr sz="1600"/>
          </a:p>
        </p:txBody>
      </p:sp>
      <p:sp>
        <p:nvSpPr>
          <p:cNvPr id="137" name="Google Shape;137;p22"/>
          <p:cNvSpPr/>
          <p:nvPr/>
        </p:nvSpPr>
        <p:spPr>
          <a:xfrm>
            <a:off x="6131850" y="2853675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E599"/>
          </a:solidFill>
          <a:ln w="9525" cap="flat" cmpd="sng">
            <a:solidFill>
              <a:srgbClr val="FFE5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Goal of improving each year</a:t>
            </a:r>
            <a:endParaRPr sz="1600"/>
          </a:p>
        </p:txBody>
      </p:sp>
      <p:sp>
        <p:nvSpPr>
          <p:cNvPr id="138" name="Google Shape;138;p22"/>
          <p:cNvSpPr/>
          <p:nvPr/>
        </p:nvSpPr>
        <p:spPr>
          <a:xfrm>
            <a:off x="962100" y="2853686"/>
            <a:ext cx="2003700" cy="1698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9E9E9E"/>
          </a:solidFill>
          <a:ln w="9525" cap="flat" cmpd="sng">
            <a:solidFill>
              <a:srgbClr val="9E9E9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Level of detail from each institution</a:t>
            </a:r>
            <a:endParaRPr sz="160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282"/>
    </mc:Choice>
    <mc:Fallback xmlns="">
      <p:transition spd="slow" advTm="652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>
            <a:spLocks noGrp="1"/>
          </p:cNvSpPr>
          <p:nvPr>
            <p:ph type="title"/>
          </p:nvPr>
        </p:nvSpPr>
        <p:spPr>
          <a:xfrm>
            <a:off x="457201" y="253347"/>
            <a:ext cx="8229600" cy="4539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500" b="1"/>
              <a:t>Next Versions of the SDF</a:t>
            </a:r>
            <a:endParaRPr sz="2500" b="1"/>
          </a:p>
        </p:txBody>
      </p:sp>
      <p:sp>
        <p:nvSpPr>
          <p:cNvPr id="144" name="Google Shape;144;p23"/>
          <p:cNvSpPr txBox="1">
            <a:spLocks noGrp="1"/>
          </p:cNvSpPr>
          <p:nvPr>
            <p:ph type="body" idx="1"/>
          </p:nvPr>
        </p:nvSpPr>
        <p:spPr>
          <a:xfrm>
            <a:off x="457201" y="914400"/>
            <a:ext cx="8229600" cy="37149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For more information on how to start a project using the MPOG Standardized Data File, please refer to the other Tips and Tricks modules, or the Research Proposal Process page. </a:t>
            </a:r>
            <a:endParaRPr sz="2100"/>
          </a:p>
          <a:p>
            <a:pPr marL="0" lvl="0" indent="0" algn="ctr" rtl="0">
              <a:spcBef>
                <a:spcPts val="7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 algn="ctr" rtl="0">
              <a:spcBef>
                <a:spcPts val="7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 algn="ctr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" sz="2100"/>
              <a:t>If you have any questions about or find any errors in the standardized data file, please email </a:t>
            </a:r>
            <a:r>
              <a:rPr lang="en" sz="2100" u="sng">
                <a:solidFill>
                  <a:schemeClr val="hlink"/>
                </a:solidFill>
                <a:hlinkClick r:id="rId3"/>
              </a:rPr>
              <a:t>mpog-research@med.umich.edu</a:t>
            </a:r>
            <a:r>
              <a:rPr lang="en" sz="2100"/>
              <a:t>. </a:t>
            </a:r>
            <a:endParaRPr sz="2100"/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94"/>
    </mc:Choice>
    <mc:Fallback xmlns="">
      <p:transition spd="slow" advTm="24094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6.9|7.6|9.8|16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9|6.8|16.4|2.3|2.6|2.2|5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2.2|2.7|2.8|6.5|12.1|11.7|13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3|12.2|4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9.5|5.6|18|4.6"/>
</p:tagLst>
</file>

<file path=ppt/theme/theme1.xml><?xml version="1.0" encoding="utf-8"?>
<a:theme xmlns:a="http://schemas.openxmlformats.org/drawingml/2006/main" name="CC_std">
  <a:themeElements>
    <a:clrScheme name="">
      <a:dk1>
        <a:srgbClr val="000000"/>
      </a:dk1>
      <a:lt1>
        <a:srgbClr val="FFFFFF"/>
      </a:lt1>
      <a:dk2>
        <a:srgbClr val="0768A9"/>
      </a:dk2>
      <a:lt2>
        <a:srgbClr val="016A3A"/>
      </a:lt2>
      <a:accent1>
        <a:srgbClr val="A8034F"/>
      </a:accent1>
      <a:accent2>
        <a:srgbClr val="611759"/>
      </a:accent2>
      <a:accent3>
        <a:srgbClr val="FFFFFF"/>
      </a:accent3>
      <a:accent4>
        <a:srgbClr val="000000"/>
      </a:accent4>
      <a:accent5>
        <a:srgbClr val="D1AAB2"/>
      </a:accent5>
      <a:accent6>
        <a:srgbClr val="571450"/>
      </a:accent6>
      <a:hlink>
        <a:srgbClr val="F27D00"/>
      </a:hlink>
      <a:folHlink>
        <a:srgbClr val="EBB7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376</Words>
  <Application>Microsoft Office PowerPoint</Application>
  <PresentationFormat>On-screen Show (16:9)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CC_std</vt:lpstr>
      <vt:lpstr>An Overview of the MPOG  Standardized Data File </vt:lpstr>
      <vt:lpstr>Basic Information</vt:lpstr>
      <vt:lpstr>Normal Proposal Process</vt:lpstr>
      <vt:lpstr>Cases - Inclusion Criteria</vt:lpstr>
      <vt:lpstr>Tables Present</vt:lpstr>
      <vt:lpstr>PowerPoint Presentation</vt:lpstr>
      <vt:lpstr>Large Dataset Limitations</vt:lpstr>
      <vt:lpstr>Next Versions of the SDF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the MPOG  Standardized Data File</dc:title>
  <dc:creator>Hurwitz, Rachel</dc:creator>
  <cp:lastModifiedBy>Hurwitz, Rachel</cp:lastModifiedBy>
  <cp:revision>4</cp:revision>
  <dcterms:modified xsi:type="dcterms:W3CDTF">2023-02-27T20:11:43Z</dcterms:modified>
</cp:coreProperties>
</file>